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sldIdLst>
    <p:sldId id="256" r:id="rId5"/>
    <p:sldId id="260" r:id="rId6"/>
    <p:sldId id="259" r:id="rId7"/>
    <p:sldId id="270" r:id="rId8"/>
    <p:sldId id="264" r:id="rId9"/>
    <p:sldId id="262" r:id="rId10"/>
    <p:sldId id="261" r:id="rId11"/>
    <p:sldId id="263" r:id="rId12"/>
    <p:sldId id="257" r:id="rId13"/>
    <p:sldId id="266" r:id="rId14"/>
    <p:sldId id="265" r:id="rId15"/>
    <p:sldId id="269" r:id="rId16"/>
    <p:sldId id="267" r:id="rId17"/>
    <p:sldId id="268" r:id="rId18"/>
    <p:sldId id="25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iver mburu" initials="om" lastIdx="1" clrIdx="0">
    <p:extLst>
      <p:ext uri="{19B8F6BF-5375-455C-9EA6-DF929625EA0E}">
        <p15:presenceInfo xmlns:p15="http://schemas.microsoft.com/office/powerpoint/2012/main" userId="f107ba54769c24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50" d="100"/>
          <a:sy n="50" d="100"/>
        </p:scale>
        <p:origin x="90" y="5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E3C21-C3CB-4B8D-9033-56C1B3CE75FA}" type="datetimeFigureOut">
              <a:rPr lang="en-US" smtClean="0"/>
              <a:t>7/11/2022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2C3C-A191-48C2-A7E8-9C96AF841A7A}" type="slidenum">
              <a:rPr lang="en-US" smtClean="0"/>
              <a:t>‹#›</a:t>
            </a:fld>
            <a:endParaRPr lang="en-US" dirty="0"/>
          </a:p>
        </p:txBody>
      </p:sp>
    </p:spTree>
    <p:extLst>
      <p:ext uri="{BB962C8B-B14F-4D97-AF65-F5344CB8AC3E}">
        <p14:creationId xmlns:p14="http://schemas.microsoft.com/office/powerpoint/2010/main" val="185639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percentage of the people were 20yrs</a:t>
            </a:r>
          </a:p>
          <a:p>
            <a:r>
              <a:rPr lang="en-US" dirty="0"/>
              <a:t>They were highly competitive</a:t>
            </a:r>
          </a:p>
          <a:p>
            <a:r>
              <a:rPr lang="en-US" dirty="0"/>
              <a:t>Boost of self-confidence</a:t>
            </a:r>
          </a:p>
          <a:p>
            <a:r>
              <a:rPr lang="en-US" dirty="0"/>
              <a:t>Most were self reliant</a:t>
            </a:r>
          </a:p>
          <a:p>
            <a:r>
              <a:rPr lang="en-US" dirty="0"/>
              <a:t>Had a strong need to achieve.</a:t>
            </a:r>
          </a:p>
          <a:p>
            <a:endParaRPr lang="en-US" dirty="0"/>
          </a:p>
        </p:txBody>
      </p:sp>
      <p:sp>
        <p:nvSpPr>
          <p:cNvPr id="4" name="Slide Number Placeholder 3"/>
          <p:cNvSpPr>
            <a:spLocks noGrp="1"/>
          </p:cNvSpPr>
          <p:nvPr>
            <p:ph type="sldNum" sz="quarter" idx="5"/>
          </p:nvPr>
        </p:nvSpPr>
        <p:spPr/>
        <p:txBody>
          <a:bodyPr/>
          <a:lstStyle/>
          <a:p>
            <a:fld id="{17732C3C-A191-48C2-A7E8-9C96AF841A7A}" type="slidenum">
              <a:rPr lang="en-US" smtClean="0"/>
              <a:t>10</a:t>
            </a:fld>
            <a:endParaRPr lang="en-US" dirty="0"/>
          </a:p>
        </p:txBody>
      </p:sp>
    </p:spTree>
    <p:extLst>
      <p:ext uri="{BB962C8B-B14F-4D97-AF65-F5344CB8AC3E}">
        <p14:creationId xmlns:p14="http://schemas.microsoft.com/office/powerpoint/2010/main" val="2065148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EE9517-8E69-4FF1-9294-E1E54A394BAE}" type="datetime1">
              <a:rPr lang="en-US" smtClean="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2DEFFE-95A2-43FF-99D5-6E7D22FB0B88}" type="datetime1">
              <a:rPr lang="en-US" smtClean="0"/>
              <a:t>7/11/2022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028F6ED-3CC4-4AFC-845E-EA395F55A80F}" type="datetime1">
              <a:rPr lang="en-US" smtClean="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E898A29-D8FB-46E0-94ED-76B45654629F}" type="datetime1">
              <a:rPr lang="en-US" smtClean="0"/>
              <a:t>7/11/2022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8BF942-E3E4-447D-BFAE-5B5B25F76F4C}" type="datetime1">
              <a:rPr lang="en-US" smtClean="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54C4CE-C594-4506-B364-99EFEEFBB023}" type="datetime1">
              <a:rPr lang="en-US" smtClean="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A8E48-174D-4FEB-9E49-805E25B6E4DE}" type="datetime1">
              <a:rPr lang="en-US" smtClean="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78E718-7869-4C6F-963F-37646651C408}" type="datetime1">
              <a:rPr lang="en-US" smtClean="0"/>
              <a:t>7/11/2022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AC8F81-CFCC-4380-95A1-3EA40326D83F}" type="datetime1">
              <a:rPr lang="en-US" smtClean="0"/>
              <a:t>7/11/2022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F3D059-B916-4F7C-A4ED-4054F320AB5E}" type="datetime1">
              <a:rPr lang="en-US" smtClean="0"/>
              <a:t>7/11/2022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DC09DA-8BB6-47A9-8041-F86B534ABC44}" type="datetime1">
              <a:rPr lang="en-US" smtClean="0"/>
              <a:t>7/11/2022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ED52A-4DB9-477E-8FA6-EFA1723225C0}" type="datetime1">
              <a:rPr lang="en-US" smtClean="0"/>
              <a:t>7/11/2022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395BC2-041D-4BFD-90E5-0281AA95C4F8}" type="datetime1">
              <a:rPr lang="en-US" smtClean="0"/>
              <a:t>7/11/2022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99882C83-E2E7-4E14-8989-44350B9DDE3D}" type="datetime1">
              <a:rPr lang="en-US" smtClean="0"/>
              <a:t>7/11/2022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t>7/11/2022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 Id="rId4" Type="http://schemas.openxmlformats.org/officeDocument/2006/relationships/image" Target="../media/image6.tmp"/></Relationships>
</file>

<file path=ppt/slides/_rels/slide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Freeform: Shape 23">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F0FC7E44-4828-47E6-A083-C1E389988E20}"/>
              </a:ext>
            </a:extLst>
          </p:cNvPr>
          <p:cNvSpPr>
            <a:spLocks noGrp="1"/>
          </p:cNvSpPr>
          <p:nvPr>
            <p:ph type="subTitle" idx="1"/>
          </p:nvPr>
        </p:nvSpPr>
        <p:spPr>
          <a:xfrm>
            <a:off x="-2" y="2346868"/>
            <a:ext cx="4461934" cy="2294852"/>
          </a:xfrm>
          <a:effectLst/>
        </p:spPr>
        <p:txBody>
          <a:bodyPr anchor="ctr">
            <a:normAutofit/>
          </a:bodyPr>
          <a:lstStyle/>
          <a:p>
            <a:pPr algn="ctr"/>
            <a:r>
              <a:rPr lang="en-US" sz="3200" dirty="0"/>
              <a:t>to the world of</a:t>
            </a:r>
          </a:p>
        </p:txBody>
      </p:sp>
      <p:sp>
        <p:nvSpPr>
          <p:cNvPr id="2" name="Title 1">
            <a:extLst>
              <a:ext uri="{FF2B5EF4-FFF2-40B4-BE49-F238E27FC236}">
                <a16:creationId xmlns:a16="http://schemas.microsoft.com/office/drawing/2014/main" id="{B68617FD-A3DD-4B1B-A618-8B7F44A2DD42}"/>
              </a:ext>
            </a:extLst>
          </p:cNvPr>
          <p:cNvSpPr>
            <a:spLocks noGrp="1"/>
          </p:cNvSpPr>
          <p:nvPr>
            <p:ph type="ctrTitle"/>
          </p:nvPr>
        </p:nvSpPr>
        <p:spPr>
          <a:xfrm>
            <a:off x="5556552" y="1032918"/>
            <a:ext cx="6406847" cy="4792165"/>
          </a:xfrm>
          <a:effectLst/>
        </p:spPr>
        <p:txBody>
          <a:bodyPr anchor="ctr">
            <a:normAutofit/>
          </a:bodyPr>
          <a:lstStyle/>
          <a:p>
            <a:r>
              <a:rPr lang="en-US" sz="6000" dirty="0"/>
              <a:t>Entrepreneurship</a:t>
            </a:r>
          </a:p>
        </p:txBody>
      </p:sp>
      <p:sp>
        <p:nvSpPr>
          <p:cNvPr id="4" name="TextBox 3">
            <a:extLst>
              <a:ext uri="{FF2B5EF4-FFF2-40B4-BE49-F238E27FC236}">
                <a16:creationId xmlns:a16="http://schemas.microsoft.com/office/drawing/2014/main" id="{2FDC5BB5-B08A-42C4-200F-AE05F5F7DA6B}"/>
              </a:ext>
            </a:extLst>
          </p:cNvPr>
          <p:cNvSpPr txBox="1"/>
          <p:nvPr/>
        </p:nvSpPr>
        <p:spPr>
          <a:xfrm>
            <a:off x="643465" y="2346869"/>
            <a:ext cx="3585635" cy="707886"/>
          </a:xfrm>
          <a:prstGeom prst="rect">
            <a:avLst/>
          </a:prstGeom>
          <a:noFill/>
        </p:spPr>
        <p:txBody>
          <a:bodyPr wrap="square" rtlCol="0">
            <a:spAutoFit/>
          </a:bodyPr>
          <a:lstStyle/>
          <a:p>
            <a:r>
              <a:rPr lang="en-US" sz="4000" b="1" dirty="0"/>
              <a:t>Welcome</a:t>
            </a:r>
            <a:endParaRPr lang="en-US" sz="4000" dirty="0"/>
          </a:p>
        </p:txBody>
      </p:sp>
      <p:sp>
        <p:nvSpPr>
          <p:cNvPr id="7" name="TextBox 6">
            <a:extLst>
              <a:ext uri="{FF2B5EF4-FFF2-40B4-BE49-F238E27FC236}">
                <a16:creationId xmlns:a16="http://schemas.microsoft.com/office/drawing/2014/main" id="{1A7DA46D-D016-F3A4-8F03-A1C6E4EC5201}"/>
              </a:ext>
            </a:extLst>
          </p:cNvPr>
          <p:cNvSpPr txBox="1"/>
          <p:nvPr/>
        </p:nvSpPr>
        <p:spPr>
          <a:xfrm>
            <a:off x="563334" y="465548"/>
            <a:ext cx="4692348" cy="707886"/>
          </a:xfrm>
          <a:prstGeom prst="rect">
            <a:avLst/>
          </a:prstGeom>
          <a:noFill/>
        </p:spPr>
        <p:txBody>
          <a:bodyPr wrap="square" rtlCol="0">
            <a:spAutoFit/>
          </a:bodyPr>
          <a:lstStyle/>
          <a:p>
            <a:r>
              <a:rPr lang="en-US" sz="4000" dirty="0"/>
              <a:t>PRESENTATI</a:t>
            </a:r>
            <a:r>
              <a:rPr lang="en-US" sz="4000" dirty="0">
                <a:solidFill>
                  <a:schemeClr val="accent1">
                    <a:lumMod val="20000"/>
                    <a:lumOff val="80000"/>
                  </a:schemeClr>
                </a:solidFill>
              </a:rPr>
              <a:t>ON 1</a:t>
            </a:r>
          </a:p>
        </p:txBody>
      </p:sp>
    </p:spTree>
    <p:extLst>
      <p:ext uri="{BB962C8B-B14F-4D97-AF65-F5344CB8AC3E}">
        <p14:creationId xmlns:p14="http://schemas.microsoft.com/office/powerpoint/2010/main" val="4054774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E644E3-E0E0-CB9B-DA9B-A2DDB755E9BD}"/>
              </a:ext>
            </a:extLst>
          </p:cNvPr>
          <p:cNvPicPr>
            <a:picLocks noChangeAspect="1"/>
          </p:cNvPicPr>
          <p:nvPr/>
        </p:nvPicPr>
        <p:blipFill>
          <a:blip r:embed="rId3"/>
          <a:stretch>
            <a:fillRect/>
          </a:stretch>
        </p:blipFill>
        <p:spPr>
          <a:xfrm>
            <a:off x="984093" y="190183"/>
            <a:ext cx="10223814" cy="5365530"/>
          </a:xfrm>
          <a:prstGeom prst="rect">
            <a:avLst/>
          </a:prstGeom>
        </p:spPr>
      </p:pic>
      <p:sp>
        <p:nvSpPr>
          <p:cNvPr id="4" name="TextBox 3">
            <a:extLst>
              <a:ext uri="{FF2B5EF4-FFF2-40B4-BE49-F238E27FC236}">
                <a16:creationId xmlns:a16="http://schemas.microsoft.com/office/drawing/2014/main" id="{8612B079-8F0A-09CD-283C-F0A21F60E6A9}"/>
              </a:ext>
            </a:extLst>
          </p:cNvPr>
          <p:cNvSpPr txBox="1"/>
          <p:nvPr/>
        </p:nvSpPr>
        <p:spPr>
          <a:xfrm>
            <a:off x="514350" y="5391466"/>
            <a:ext cx="9182100" cy="830997"/>
          </a:xfrm>
          <a:prstGeom prst="rect">
            <a:avLst/>
          </a:prstGeom>
          <a:noFill/>
        </p:spPr>
        <p:txBody>
          <a:bodyPr wrap="square" rtlCol="0">
            <a:spAutoFit/>
          </a:bodyPr>
          <a:lstStyle/>
          <a:p>
            <a:r>
              <a:rPr lang="en-US" sz="2400" dirty="0">
                <a:solidFill>
                  <a:schemeClr val="bg1"/>
                </a:solidFill>
              </a:rPr>
              <a:t>These are histograms that show the basic summary of the data-set. </a:t>
            </a:r>
          </a:p>
        </p:txBody>
      </p:sp>
    </p:spTree>
    <p:extLst>
      <p:ext uri="{BB962C8B-B14F-4D97-AF65-F5344CB8AC3E}">
        <p14:creationId xmlns:p14="http://schemas.microsoft.com/office/powerpoint/2010/main" val="158849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AA4F3C-6FEA-05D3-AF7D-F0B00E35ED25}"/>
              </a:ext>
            </a:extLst>
          </p:cNvPr>
          <p:cNvPicPr>
            <a:picLocks noChangeAspect="1"/>
          </p:cNvPicPr>
          <p:nvPr/>
        </p:nvPicPr>
        <p:blipFill>
          <a:blip r:embed="rId2"/>
          <a:stretch>
            <a:fillRect/>
          </a:stretch>
        </p:blipFill>
        <p:spPr>
          <a:xfrm>
            <a:off x="233148" y="304648"/>
            <a:ext cx="3077004" cy="3205079"/>
          </a:xfrm>
          <a:prstGeom prst="rect">
            <a:avLst/>
          </a:prstGeom>
        </p:spPr>
      </p:pic>
      <p:pic>
        <p:nvPicPr>
          <p:cNvPr id="7" name="Picture 6">
            <a:extLst>
              <a:ext uri="{FF2B5EF4-FFF2-40B4-BE49-F238E27FC236}">
                <a16:creationId xmlns:a16="http://schemas.microsoft.com/office/drawing/2014/main" id="{748FA4FA-66F4-396F-161A-FF2D5FF1A58D}"/>
              </a:ext>
            </a:extLst>
          </p:cNvPr>
          <p:cNvPicPr>
            <a:picLocks noChangeAspect="1"/>
          </p:cNvPicPr>
          <p:nvPr/>
        </p:nvPicPr>
        <p:blipFill>
          <a:blip r:embed="rId3"/>
          <a:stretch>
            <a:fillRect/>
          </a:stretch>
        </p:blipFill>
        <p:spPr>
          <a:xfrm>
            <a:off x="4009778" y="266543"/>
            <a:ext cx="5172321" cy="3243184"/>
          </a:xfrm>
          <a:prstGeom prst="rect">
            <a:avLst/>
          </a:prstGeom>
        </p:spPr>
      </p:pic>
      <p:sp>
        <p:nvSpPr>
          <p:cNvPr id="8" name="TextBox 7">
            <a:extLst>
              <a:ext uri="{FF2B5EF4-FFF2-40B4-BE49-F238E27FC236}">
                <a16:creationId xmlns:a16="http://schemas.microsoft.com/office/drawing/2014/main" id="{52882B83-F34C-D467-470C-EBEA9FB2A3DB}"/>
              </a:ext>
            </a:extLst>
          </p:cNvPr>
          <p:cNvSpPr txBox="1"/>
          <p:nvPr/>
        </p:nvSpPr>
        <p:spPr>
          <a:xfrm>
            <a:off x="723900" y="4419600"/>
            <a:ext cx="8591550" cy="1200329"/>
          </a:xfrm>
          <a:prstGeom prst="rect">
            <a:avLst/>
          </a:prstGeom>
          <a:noFill/>
        </p:spPr>
        <p:txBody>
          <a:bodyPr wrap="square" rtlCol="0">
            <a:spAutoFit/>
          </a:bodyPr>
          <a:lstStyle/>
          <a:p>
            <a:r>
              <a:rPr lang="en-US" sz="2400" dirty="0">
                <a:solidFill>
                  <a:schemeClr val="bg1"/>
                </a:solidFill>
              </a:rPr>
              <a:t>Despite having a few outliers, we can see from the plots above that people of the age 20, were more than the others.</a:t>
            </a:r>
          </a:p>
        </p:txBody>
      </p:sp>
    </p:spTree>
    <p:extLst>
      <p:ext uri="{BB962C8B-B14F-4D97-AF65-F5344CB8AC3E}">
        <p14:creationId xmlns:p14="http://schemas.microsoft.com/office/powerpoint/2010/main" val="391241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37A19-0976-0508-FE1F-FCC8F837E7A4}"/>
              </a:ext>
            </a:extLst>
          </p:cNvPr>
          <p:cNvPicPr>
            <a:picLocks noChangeAspect="1"/>
          </p:cNvPicPr>
          <p:nvPr/>
        </p:nvPicPr>
        <p:blipFill>
          <a:blip r:embed="rId2"/>
          <a:stretch>
            <a:fillRect/>
          </a:stretch>
        </p:blipFill>
        <p:spPr>
          <a:xfrm>
            <a:off x="2723689" y="418919"/>
            <a:ext cx="7657999" cy="6020161"/>
          </a:xfrm>
          <a:prstGeom prst="rect">
            <a:avLst/>
          </a:prstGeom>
        </p:spPr>
      </p:pic>
      <p:sp>
        <p:nvSpPr>
          <p:cNvPr id="4" name="TextBox 3">
            <a:extLst>
              <a:ext uri="{FF2B5EF4-FFF2-40B4-BE49-F238E27FC236}">
                <a16:creationId xmlns:a16="http://schemas.microsoft.com/office/drawing/2014/main" id="{CCED9B9D-AE96-5BEE-854B-3606B260F34E}"/>
              </a:ext>
            </a:extLst>
          </p:cNvPr>
          <p:cNvSpPr txBox="1"/>
          <p:nvPr/>
        </p:nvSpPr>
        <p:spPr>
          <a:xfrm>
            <a:off x="476250" y="837838"/>
            <a:ext cx="2838450" cy="2123658"/>
          </a:xfrm>
          <a:prstGeom prst="rect">
            <a:avLst/>
          </a:prstGeom>
          <a:noFill/>
        </p:spPr>
        <p:txBody>
          <a:bodyPr wrap="square" rtlCol="0">
            <a:spAutoFit/>
          </a:bodyPr>
          <a:lstStyle/>
          <a:p>
            <a:r>
              <a:rPr lang="en-US" sz="2400" dirty="0">
                <a:solidFill>
                  <a:srgbClr val="FF0000"/>
                </a:solidFill>
              </a:rPr>
              <a:t>Desire to take initiative </a:t>
            </a:r>
            <a:r>
              <a:rPr lang="en-US" sz="2000" dirty="0">
                <a:solidFill>
                  <a:schemeClr val="bg1"/>
                </a:solidFill>
              </a:rPr>
              <a:t>took the lead in the common character traits that the students had.</a:t>
            </a:r>
          </a:p>
          <a:p>
            <a:r>
              <a:rPr lang="en-US" sz="2000" b="1" dirty="0">
                <a:solidFill>
                  <a:srgbClr val="FF0000"/>
                </a:solidFill>
              </a:rPr>
              <a:t>(23.53%)</a:t>
            </a:r>
            <a:endParaRPr lang="en-US" sz="2400" b="1" dirty="0">
              <a:solidFill>
                <a:srgbClr val="FF0000"/>
              </a:solidFill>
            </a:endParaRPr>
          </a:p>
        </p:txBody>
      </p:sp>
      <p:sp>
        <p:nvSpPr>
          <p:cNvPr id="5" name="TextBox 4">
            <a:extLst>
              <a:ext uri="{FF2B5EF4-FFF2-40B4-BE49-F238E27FC236}">
                <a16:creationId xmlns:a16="http://schemas.microsoft.com/office/drawing/2014/main" id="{0702A1B3-4915-9E16-C786-B310BB33334B}"/>
              </a:ext>
            </a:extLst>
          </p:cNvPr>
          <p:cNvSpPr txBox="1"/>
          <p:nvPr/>
        </p:nvSpPr>
        <p:spPr>
          <a:xfrm>
            <a:off x="9467850" y="3200400"/>
            <a:ext cx="2457450" cy="1754326"/>
          </a:xfrm>
          <a:prstGeom prst="rect">
            <a:avLst/>
          </a:prstGeom>
          <a:noFill/>
        </p:spPr>
        <p:txBody>
          <a:bodyPr wrap="square" rtlCol="0">
            <a:spAutoFit/>
          </a:bodyPr>
          <a:lstStyle/>
          <a:p>
            <a:r>
              <a:rPr lang="en-US" sz="2400" b="1" dirty="0">
                <a:solidFill>
                  <a:schemeClr val="bg1"/>
                </a:solidFill>
              </a:rPr>
              <a:t>Strong need to achieve,</a:t>
            </a:r>
            <a:r>
              <a:rPr lang="en-US" sz="2000" dirty="0">
                <a:solidFill>
                  <a:schemeClr val="bg1"/>
                </a:solidFill>
              </a:rPr>
              <a:t> tailed the list having only a </a:t>
            </a:r>
            <a:r>
              <a:rPr lang="en-US" sz="2000" b="1" dirty="0">
                <a:solidFill>
                  <a:schemeClr val="bg1"/>
                </a:solidFill>
              </a:rPr>
              <a:t>(3.92%)</a:t>
            </a:r>
            <a:r>
              <a:rPr lang="en-US" sz="2000" dirty="0">
                <a:solidFill>
                  <a:schemeClr val="bg1"/>
                </a:solidFill>
              </a:rPr>
              <a:t> of the students.</a:t>
            </a:r>
            <a:endParaRPr lang="en-US" sz="2400" b="1" dirty="0">
              <a:solidFill>
                <a:schemeClr val="bg1"/>
              </a:solidFill>
            </a:endParaRPr>
          </a:p>
        </p:txBody>
      </p:sp>
    </p:spTree>
    <p:extLst>
      <p:ext uri="{BB962C8B-B14F-4D97-AF65-F5344CB8AC3E}">
        <p14:creationId xmlns:p14="http://schemas.microsoft.com/office/powerpoint/2010/main" val="234995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255373-4878-AE33-A5E4-FB7069B121AF}"/>
              </a:ext>
            </a:extLst>
          </p:cNvPr>
          <p:cNvPicPr>
            <a:picLocks noChangeAspect="1"/>
          </p:cNvPicPr>
          <p:nvPr/>
        </p:nvPicPr>
        <p:blipFill>
          <a:blip r:embed="rId2"/>
          <a:stretch>
            <a:fillRect/>
          </a:stretch>
        </p:blipFill>
        <p:spPr>
          <a:xfrm>
            <a:off x="6400800" y="2945546"/>
            <a:ext cx="5791200" cy="3912454"/>
          </a:xfrm>
          <a:prstGeom prst="rect">
            <a:avLst/>
          </a:prstGeom>
          <a:solidFill>
            <a:schemeClr val="tx1">
              <a:alpha val="29000"/>
            </a:schemeClr>
          </a:solidFill>
        </p:spPr>
      </p:pic>
      <p:pic>
        <p:nvPicPr>
          <p:cNvPr id="9" name="Picture 8">
            <a:extLst>
              <a:ext uri="{FF2B5EF4-FFF2-40B4-BE49-F238E27FC236}">
                <a16:creationId xmlns:a16="http://schemas.microsoft.com/office/drawing/2014/main" id="{88AEE0CA-5BFC-D9EC-8FE5-2D616C5CC58A}"/>
              </a:ext>
            </a:extLst>
          </p:cNvPr>
          <p:cNvPicPr>
            <a:picLocks noChangeAspect="1"/>
          </p:cNvPicPr>
          <p:nvPr/>
        </p:nvPicPr>
        <p:blipFill>
          <a:blip r:embed="rId3"/>
          <a:stretch>
            <a:fillRect/>
          </a:stretch>
        </p:blipFill>
        <p:spPr>
          <a:xfrm>
            <a:off x="0" y="1"/>
            <a:ext cx="5791200" cy="3257550"/>
          </a:xfrm>
          <a:prstGeom prst="rect">
            <a:avLst/>
          </a:prstGeom>
          <a:effectLst>
            <a:outerShdw blurRad="50800" dist="50800" dir="5400000" algn="ctr" rotWithShape="0">
              <a:srgbClr val="000000">
                <a:alpha val="60000"/>
              </a:srgbClr>
            </a:outerShdw>
          </a:effectLst>
        </p:spPr>
      </p:pic>
      <p:sp>
        <p:nvSpPr>
          <p:cNvPr id="5" name="TextBox 4">
            <a:extLst>
              <a:ext uri="{FF2B5EF4-FFF2-40B4-BE49-F238E27FC236}">
                <a16:creationId xmlns:a16="http://schemas.microsoft.com/office/drawing/2014/main" id="{1684714E-C2A7-A6CE-88E3-F251F294680D}"/>
              </a:ext>
            </a:extLst>
          </p:cNvPr>
          <p:cNvSpPr txBox="1"/>
          <p:nvPr/>
        </p:nvSpPr>
        <p:spPr>
          <a:xfrm>
            <a:off x="2590800" y="704850"/>
            <a:ext cx="6248400" cy="830997"/>
          </a:xfrm>
          <a:prstGeom prst="rect">
            <a:avLst/>
          </a:prstGeom>
          <a:noFill/>
        </p:spPr>
        <p:txBody>
          <a:bodyPr wrap="square" rtlCol="0">
            <a:spAutoFit/>
          </a:bodyPr>
          <a:lstStyle/>
          <a:p>
            <a:r>
              <a:rPr lang="en-US" sz="2400" b="1" dirty="0">
                <a:solidFill>
                  <a:srgbClr val="00B0F0"/>
                </a:solidFill>
              </a:rPr>
              <a:t>As we now conclude with the first part of the project,</a:t>
            </a:r>
          </a:p>
        </p:txBody>
      </p:sp>
      <p:sp>
        <p:nvSpPr>
          <p:cNvPr id="6" name="TextBox 5">
            <a:extLst>
              <a:ext uri="{FF2B5EF4-FFF2-40B4-BE49-F238E27FC236}">
                <a16:creationId xmlns:a16="http://schemas.microsoft.com/office/drawing/2014/main" id="{620A6DD9-AFEF-E1E4-2C83-5CEBE5A82C8D}"/>
              </a:ext>
            </a:extLst>
          </p:cNvPr>
          <p:cNvSpPr txBox="1"/>
          <p:nvPr/>
        </p:nvSpPr>
        <p:spPr>
          <a:xfrm>
            <a:off x="0" y="1640532"/>
            <a:ext cx="9182100" cy="1200329"/>
          </a:xfrm>
          <a:prstGeom prst="rect">
            <a:avLst/>
          </a:prstGeom>
          <a:noFill/>
        </p:spPr>
        <p:txBody>
          <a:bodyPr wrap="square" rtlCol="0">
            <a:spAutoFit/>
          </a:bodyPr>
          <a:lstStyle/>
          <a:p>
            <a:r>
              <a:rPr lang="en-US" sz="2400" b="1" dirty="0"/>
              <a:t>It is safe to say that, once you notice </a:t>
            </a:r>
            <a:r>
              <a:rPr lang="en-US" sz="2400" b="1" dirty="0">
                <a:solidFill>
                  <a:schemeClr val="bg1"/>
                </a:solidFill>
              </a:rPr>
              <a:t>you have some of </a:t>
            </a:r>
            <a:r>
              <a:rPr lang="en-US" sz="2400" dirty="0"/>
              <a:t>the </a:t>
            </a:r>
            <a:r>
              <a:rPr lang="en-US" sz="2400" b="1" dirty="0"/>
              <a:t>traits, rather a close-friend, you may </a:t>
            </a:r>
            <a:r>
              <a:rPr lang="en-US" sz="2400" b="1" dirty="0">
                <a:solidFill>
                  <a:schemeClr val="bg1"/>
                </a:solidFill>
              </a:rPr>
              <a:t>advice them to check </a:t>
            </a:r>
            <a:r>
              <a:rPr lang="en-US" sz="2400" b="1" dirty="0"/>
              <a:t>on entrepreneurship</a:t>
            </a:r>
            <a:r>
              <a:rPr lang="en-US" sz="2400" dirty="0"/>
              <a:t>.</a:t>
            </a:r>
          </a:p>
        </p:txBody>
      </p:sp>
      <p:sp>
        <p:nvSpPr>
          <p:cNvPr id="7" name="TextBox 6">
            <a:extLst>
              <a:ext uri="{FF2B5EF4-FFF2-40B4-BE49-F238E27FC236}">
                <a16:creationId xmlns:a16="http://schemas.microsoft.com/office/drawing/2014/main" id="{B6A23C83-ECAE-85CF-51CA-914CDFF82044}"/>
              </a:ext>
            </a:extLst>
          </p:cNvPr>
          <p:cNvSpPr txBox="1"/>
          <p:nvPr/>
        </p:nvSpPr>
        <p:spPr>
          <a:xfrm>
            <a:off x="171450" y="3881228"/>
            <a:ext cx="7258050" cy="1200329"/>
          </a:xfrm>
          <a:prstGeom prst="rect">
            <a:avLst/>
          </a:prstGeom>
          <a:noFill/>
        </p:spPr>
        <p:txBody>
          <a:bodyPr wrap="square" rtlCol="0">
            <a:spAutoFit/>
          </a:bodyPr>
          <a:lstStyle/>
          <a:p>
            <a:r>
              <a:rPr lang="en-US" sz="2400" dirty="0">
                <a:solidFill>
                  <a:schemeClr val="accent2">
                    <a:lumMod val="50000"/>
                  </a:schemeClr>
                </a:solidFill>
              </a:rPr>
              <a:t>Guardians and parents who notice </a:t>
            </a:r>
            <a:r>
              <a:rPr lang="en-US" sz="2400" b="1" dirty="0">
                <a:solidFill>
                  <a:schemeClr val="bg1"/>
                </a:solidFill>
              </a:rPr>
              <a:t>this as well </a:t>
            </a:r>
            <a:r>
              <a:rPr lang="en-US" sz="2400" dirty="0">
                <a:solidFill>
                  <a:schemeClr val="accent2">
                    <a:lumMod val="50000"/>
                  </a:schemeClr>
                </a:solidFill>
              </a:rPr>
              <a:t>from their child, should help nurture </a:t>
            </a:r>
            <a:r>
              <a:rPr lang="en-US" sz="2400" b="1" dirty="0">
                <a:solidFill>
                  <a:schemeClr val="bg1"/>
                </a:solidFill>
              </a:rPr>
              <a:t>their skills</a:t>
            </a:r>
            <a:r>
              <a:rPr lang="en-US" sz="2400" dirty="0">
                <a:solidFill>
                  <a:schemeClr val="bg1"/>
                </a:solidFill>
              </a:rPr>
              <a:t> </a:t>
            </a:r>
            <a:r>
              <a:rPr lang="en-US" sz="2400" dirty="0">
                <a:solidFill>
                  <a:schemeClr val="accent2">
                    <a:lumMod val="50000"/>
                  </a:schemeClr>
                </a:solidFill>
              </a:rPr>
              <a:t>and talents.</a:t>
            </a:r>
          </a:p>
        </p:txBody>
      </p:sp>
    </p:spTree>
    <p:extLst>
      <p:ext uri="{BB962C8B-B14F-4D97-AF65-F5344CB8AC3E}">
        <p14:creationId xmlns:p14="http://schemas.microsoft.com/office/powerpoint/2010/main" val="189785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A18991-9477-744D-FA77-6BD5B8B5EE48}"/>
              </a:ext>
            </a:extLst>
          </p:cNvPr>
          <p:cNvSpPr txBox="1"/>
          <p:nvPr/>
        </p:nvSpPr>
        <p:spPr>
          <a:xfrm>
            <a:off x="1695450" y="514350"/>
            <a:ext cx="9391650" cy="584775"/>
          </a:xfrm>
          <a:prstGeom prst="rect">
            <a:avLst/>
          </a:prstGeom>
          <a:noFill/>
        </p:spPr>
        <p:txBody>
          <a:bodyPr wrap="square" rtlCol="0">
            <a:spAutoFit/>
          </a:bodyPr>
          <a:lstStyle/>
          <a:p>
            <a:r>
              <a:rPr lang="en-US" sz="3200" b="1" dirty="0">
                <a:solidFill>
                  <a:schemeClr val="bg1"/>
                </a:solidFill>
              </a:rPr>
              <a:t>The</a:t>
            </a:r>
            <a:r>
              <a:rPr lang="en-US" sz="3200" dirty="0">
                <a:solidFill>
                  <a:schemeClr val="bg1"/>
                </a:solidFill>
              </a:rPr>
              <a:t> </a:t>
            </a:r>
            <a:r>
              <a:rPr lang="en-US" sz="3200" b="1" dirty="0">
                <a:solidFill>
                  <a:srgbClr val="00B0F0"/>
                </a:solidFill>
              </a:rPr>
              <a:t>BIG QUESTION </a:t>
            </a:r>
            <a:r>
              <a:rPr lang="en-US" sz="3200" dirty="0">
                <a:solidFill>
                  <a:schemeClr val="bg1"/>
                </a:solidFill>
              </a:rPr>
              <a:t>IS:</a:t>
            </a:r>
            <a:endParaRPr lang="en-US" sz="3200" b="1" dirty="0">
              <a:solidFill>
                <a:srgbClr val="00B0F0"/>
              </a:solidFill>
            </a:endParaRPr>
          </a:p>
        </p:txBody>
      </p:sp>
      <p:sp>
        <p:nvSpPr>
          <p:cNvPr id="6" name="TextBox 5">
            <a:extLst>
              <a:ext uri="{FF2B5EF4-FFF2-40B4-BE49-F238E27FC236}">
                <a16:creationId xmlns:a16="http://schemas.microsoft.com/office/drawing/2014/main" id="{2B2204CF-D789-ACD0-B2B9-DD86BC820D91}"/>
              </a:ext>
            </a:extLst>
          </p:cNvPr>
          <p:cNvSpPr txBox="1"/>
          <p:nvPr/>
        </p:nvSpPr>
        <p:spPr>
          <a:xfrm>
            <a:off x="2171700" y="1504950"/>
            <a:ext cx="7029450" cy="523220"/>
          </a:xfrm>
          <a:prstGeom prst="rect">
            <a:avLst/>
          </a:prstGeom>
          <a:noFill/>
        </p:spPr>
        <p:txBody>
          <a:bodyPr wrap="square" rtlCol="0">
            <a:spAutoFit/>
          </a:bodyPr>
          <a:lstStyle/>
          <a:p>
            <a:r>
              <a:rPr lang="en-US" sz="2800" dirty="0">
                <a:solidFill>
                  <a:schemeClr val="bg1"/>
                </a:solidFill>
              </a:rPr>
              <a:t>Do you have these traits!!!</a:t>
            </a:r>
          </a:p>
        </p:txBody>
      </p:sp>
      <p:sp>
        <p:nvSpPr>
          <p:cNvPr id="7" name="TextBox 6">
            <a:extLst>
              <a:ext uri="{FF2B5EF4-FFF2-40B4-BE49-F238E27FC236}">
                <a16:creationId xmlns:a16="http://schemas.microsoft.com/office/drawing/2014/main" id="{B1942C06-8B3C-0C22-74DE-EF6B64B8992C}"/>
              </a:ext>
            </a:extLst>
          </p:cNvPr>
          <p:cNvSpPr txBox="1"/>
          <p:nvPr/>
        </p:nvSpPr>
        <p:spPr>
          <a:xfrm>
            <a:off x="3333750" y="2800350"/>
            <a:ext cx="5372100" cy="1077218"/>
          </a:xfrm>
          <a:prstGeom prst="rect">
            <a:avLst/>
          </a:prstGeom>
          <a:noFill/>
        </p:spPr>
        <p:txBody>
          <a:bodyPr wrap="square" rtlCol="0">
            <a:spAutoFit/>
          </a:bodyPr>
          <a:lstStyle/>
          <a:p>
            <a:r>
              <a:rPr lang="en-US" sz="2400" dirty="0">
                <a:solidFill>
                  <a:schemeClr val="bg1"/>
                </a:solidFill>
              </a:rPr>
              <a:t>Are you an </a:t>
            </a:r>
            <a:endParaRPr lang="en-US" sz="4000" dirty="0">
              <a:solidFill>
                <a:schemeClr val="bg1"/>
              </a:solidFill>
            </a:endParaRPr>
          </a:p>
          <a:p>
            <a:r>
              <a:rPr lang="en-US" sz="4000" dirty="0">
                <a:solidFill>
                  <a:schemeClr val="bg1"/>
                </a:solidFill>
              </a:rPr>
              <a:t>	</a:t>
            </a:r>
            <a:r>
              <a:rPr lang="en-US" sz="4000" dirty="0">
                <a:solidFill>
                  <a:srgbClr val="FF0000"/>
                </a:solidFill>
              </a:rPr>
              <a:t>ENTERPRENEUR?!</a:t>
            </a:r>
            <a:endParaRPr lang="en-US" sz="2400" dirty="0">
              <a:solidFill>
                <a:schemeClr val="bg1"/>
              </a:solidFill>
            </a:endParaRPr>
          </a:p>
        </p:txBody>
      </p:sp>
    </p:spTree>
    <p:extLst>
      <p:ext uri="{BB962C8B-B14F-4D97-AF65-F5344CB8AC3E}">
        <p14:creationId xmlns:p14="http://schemas.microsoft.com/office/powerpoint/2010/main" val="287358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B8A25D5-7756-244F-8EE3-4E44CB8C089C}"/>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109000"/>
                    </a14:imgEffect>
                  </a14:imgLayer>
                </a14:imgProps>
              </a:ext>
            </a:extLst>
          </a:blip>
          <a:stretch>
            <a:fillRect/>
          </a:stretch>
        </p:blipFill>
        <p:spPr>
          <a:xfrm>
            <a:off x="133350" y="111423"/>
            <a:ext cx="5162551" cy="7013277"/>
          </a:xfrm>
          <a:effectLst>
            <a:outerShdw blurRad="50800" dist="50800" dir="5400000" algn="ctr" rotWithShape="0">
              <a:schemeClr val="accent1">
                <a:lumMod val="75000"/>
                <a:alpha val="62000"/>
              </a:schemeClr>
            </a:outerShdw>
          </a:effectLst>
        </p:spPr>
      </p:pic>
      <p:sp>
        <p:nvSpPr>
          <p:cNvPr id="2" name="Title 1">
            <a:extLst>
              <a:ext uri="{FF2B5EF4-FFF2-40B4-BE49-F238E27FC236}">
                <a16:creationId xmlns:a16="http://schemas.microsoft.com/office/drawing/2014/main" id="{F031BE08-F0B3-1D0B-DBA5-DB4DA2EBD494}"/>
              </a:ext>
            </a:extLst>
          </p:cNvPr>
          <p:cNvSpPr>
            <a:spLocks noGrp="1"/>
          </p:cNvSpPr>
          <p:nvPr>
            <p:ph type="title"/>
          </p:nvPr>
        </p:nvSpPr>
        <p:spPr>
          <a:xfrm>
            <a:off x="6072000" y="2798668"/>
            <a:ext cx="7447118" cy="493712"/>
          </a:xfrm>
        </p:spPr>
        <p:txBody>
          <a:bodyPr/>
          <a:lstStyle/>
          <a:p>
            <a:r>
              <a:rPr lang="en-US" dirty="0">
                <a:solidFill>
                  <a:schemeClr val="tx1"/>
                </a:solidFill>
                <a:latin typeface="Bahnschrift Light" panose="020B0502040204020203" pitchFamily="34" charset="0"/>
              </a:rPr>
              <a:t>Mbugua Oliver Maichibu,</a:t>
            </a:r>
          </a:p>
        </p:txBody>
      </p:sp>
      <p:sp>
        <p:nvSpPr>
          <p:cNvPr id="4" name="Text Placeholder 3">
            <a:extLst>
              <a:ext uri="{FF2B5EF4-FFF2-40B4-BE49-F238E27FC236}">
                <a16:creationId xmlns:a16="http://schemas.microsoft.com/office/drawing/2014/main" id="{92572D8D-3A9A-9EC6-68E0-7B650AF76EC0}"/>
              </a:ext>
            </a:extLst>
          </p:cNvPr>
          <p:cNvSpPr>
            <a:spLocks noGrp="1"/>
          </p:cNvSpPr>
          <p:nvPr>
            <p:ph type="body" sz="half" idx="2"/>
          </p:nvPr>
        </p:nvSpPr>
        <p:spPr>
          <a:xfrm>
            <a:off x="6072000" y="3591857"/>
            <a:ext cx="10561418" cy="493712"/>
          </a:xfrm>
        </p:spPr>
        <p:txBody>
          <a:bodyPr>
            <a:normAutofit/>
          </a:bodyPr>
          <a:lstStyle/>
          <a:p>
            <a:r>
              <a:rPr lang="en-US" sz="2400" dirty="0"/>
              <a:t>Certified Data Scientist.</a:t>
            </a:r>
          </a:p>
        </p:txBody>
      </p:sp>
      <p:sp>
        <p:nvSpPr>
          <p:cNvPr id="7" name="TextBox 6">
            <a:extLst>
              <a:ext uri="{FF2B5EF4-FFF2-40B4-BE49-F238E27FC236}">
                <a16:creationId xmlns:a16="http://schemas.microsoft.com/office/drawing/2014/main" id="{0BDDF89D-16CB-4A56-A1FD-8F23389BD3B2}"/>
              </a:ext>
            </a:extLst>
          </p:cNvPr>
          <p:cNvSpPr txBox="1"/>
          <p:nvPr/>
        </p:nvSpPr>
        <p:spPr>
          <a:xfrm>
            <a:off x="5519550" y="1037697"/>
            <a:ext cx="6858000" cy="646331"/>
          </a:xfrm>
          <a:prstGeom prst="rect">
            <a:avLst/>
          </a:prstGeom>
          <a:noFill/>
        </p:spPr>
        <p:txBody>
          <a:bodyPr wrap="square" rtlCol="0">
            <a:spAutoFit/>
          </a:bodyPr>
          <a:lstStyle/>
          <a:p>
            <a:r>
              <a:rPr lang="en-US" sz="3600" b="1" dirty="0"/>
              <a:t>Entrepreneurship in Students.</a:t>
            </a:r>
          </a:p>
        </p:txBody>
      </p:sp>
      <p:sp>
        <p:nvSpPr>
          <p:cNvPr id="8" name="TextBox 7">
            <a:extLst>
              <a:ext uri="{FF2B5EF4-FFF2-40B4-BE49-F238E27FC236}">
                <a16:creationId xmlns:a16="http://schemas.microsoft.com/office/drawing/2014/main" id="{238E6791-507B-DB7B-C5D1-BED9BEAD9B5D}"/>
              </a:ext>
            </a:extLst>
          </p:cNvPr>
          <p:cNvSpPr txBox="1"/>
          <p:nvPr/>
        </p:nvSpPr>
        <p:spPr>
          <a:xfrm>
            <a:off x="5729100" y="1991707"/>
            <a:ext cx="3200400" cy="830997"/>
          </a:xfrm>
          <a:prstGeom prst="rect">
            <a:avLst/>
          </a:prstGeom>
          <a:noFill/>
        </p:spPr>
        <p:txBody>
          <a:bodyPr wrap="square" rtlCol="0">
            <a:spAutoFit/>
          </a:bodyPr>
          <a:lstStyle/>
          <a:p>
            <a:r>
              <a:rPr lang="en-US" sz="2400" dirty="0"/>
              <a:t>This was Brought to you by:</a:t>
            </a:r>
          </a:p>
        </p:txBody>
      </p:sp>
      <p:sp>
        <p:nvSpPr>
          <p:cNvPr id="9" name="TextBox 8">
            <a:extLst>
              <a:ext uri="{FF2B5EF4-FFF2-40B4-BE49-F238E27FC236}">
                <a16:creationId xmlns:a16="http://schemas.microsoft.com/office/drawing/2014/main" id="{4D3A6FBE-B261-C3FB-EB31-93037D71318A}"/>
              </a:ext>
            </a:extLst>
          </p:cNvPr>
          <p:cNvSpPr txBox="1"/>
          <p:nvPr/>
        </p:nvSpPr>
        <p:spPr>
          <a:xfrm>
            <a:off x="10824975" y="6362700"/>
            <a:ext cx="3105150" cy="369332"/>
          </a:xfrm>
          <a:prstGeom prst="rect">
            <a:avLst/>
          </a:prstGeom>
          <a:noFill/>
        </p:spPr>
        <p:txBody>
          <a:bodyPr wrap="square" rtlCol="0">
            <a:spAutoFit/>
          </a:bodyPr>
          <a:lstStyle/>
          <a:p>
            <a:r>
              <a:rPr lang="en-US" b="0" i="0" dirty="0">
                <a:solidFill>
                  <a:srgbClr val="BDC1C6"/>
                </a:solidFill>
                <a:effectLst/>
                <a:latin typeface="arial" panose="020B0604020202020204" pitchFamily="34" charset="0"/>
              </a:rPr>
              <a:t> </a:t>
            </a:r>
            <a:r>
              <a:rPr lang="en-US" b="0" i="0" dirty="0">
                <a:effectLst/>
                <a:latin typeface="arial" panose="020B0604020202020204" pitchFamily="34" charset="0"/>
              </a:rPr>
              <a:t>©</a:t>
            </a:r>
            <a:r>
              <a:rPr lang="en-US" dirty="0"/>
              <a:t>2022</a:t>
            </a:r>
          </a:p>
        </p:txBody>
      </p:sp>
    </p:spTree>
    <p:extLst>
      <p:ext uri="{BB962C8B-B14F-4D97-AF65-F5344CB8AC3E}">
        <p14:creationId xmlns:p14="http://schemas.microsoft.com/office/powerpoint/2010/main" val="143800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280926-3D66-3A47-1C70-C680193D6B47}"/>
              </a:ext>
            </a:extLst>
          </p:cNvPr>
          <p:cNvPicPr>
            <a:picLocks noChangeAspect="1"/>
          </p:cNvPicPr>
          <p:nvPr/>
        </p:nvPicPr>
        <p:blipFill>
          <a:blip r:embed="rId2">
            <a:duotone>
              <a:prstClr val="black"/>
              <a:schemeClr val="accent1">
                <a:tint val="45000"/>
                <a:satMod val="400000"/>
              </a:schemeClr>
            </a:duotone>
          </a:blip>
          <a:stretch>
            <a:fillRect/>
          </a:stretch>
        </p:blipFill>
        <p:spPr>
          <a:xfrm>
            <a:off x="4095750" y="1562101"/>
            <a:ext cx="8096250" cy="5250596"/>
          </a:xfrm>
          <a:prstGeom prst="rect">
            <a:avLst/>
          </a:prstGeom>
        </p:spPr>
      </p:pic>
      <p:sp>
        <p:nvSpPr>
          <p:cNvPr id="2" name="TextBox 1">
            <a:extLst>
              <a:ext uri="{FF2B5EF4-FFF2-40B4-BE49-F238E27FC236}">
                <a16:creationId xmlns:a16="http://schemas.microsoft.com/office/drawing/2014/main" id="{DD51FD32-30D4-086E-2371-8E8D810C40FB}"/>
              </a:ext>
            </a:extLst>
          </p:cNvPr>
          <p:cNvSpPr txBox="1"/>
          <p:nvPr/>
        </p:nvSpPr>
        <p:spPr>
          <a:xfrm>
            <a:off x="247650" y="430886"/>
            <a:ext cx="10515600" cy="954107"/>
          </a:xfrm>
          <a:prstGeom prst="rect">
            <a:avLst/>
          </a:prstGeom>
          <a:noFill/>
        </p:spPr>
        <p:txBody>
          <a:bodyPr wrap="square" rtlCol="0">
            <a:spAutoFit/>
          </a:bodyPr>
          <a:lstStyle/>
          <a:p>
            <a:r>
              <a:rPr lang="en-US" sz="2800" dirty="0"/>
              <a:t>Entrepreneurship, is a skill and a talent that is grown.</a:t>
            </a:r>
          </a:p>
          <a:p>
            <a:endParaRPr lang="en-US" sz="2800" dirty="0"/>
          </a:p>
        </p:txBody>
      </p:sp>
      <p:sp>
        <p:nvSpPr>
          <p:cNvPr id="3" name="TextBox 2">
            <a:extLst>
              <a:ext uri="{FF2B5EF4-FFF2-40B4-BE49-F238E27FC236}">
                <a16:creationId xmlns:a16="http://schemas.microsoft.com/office/drawing/2014/main" id="{E5BD747B-E881-0986-78C3-6BD32D3FE837}"/>
              </a:ext>
            </a:extLst>
          </p:cNvPr>
          <p:cNvSpPr txBox="1"/>
          <p:nvPr/>
        </p:nvSpPr>
        <p:spPr>
          <a:xfrm>
            <a:off x="971550" y="1040486"/>
            <a:ext cx="10248900" cy="830997"/>
          </a:xfrm>
          <a:prstGeom prst="rect">
            <a:avLst/>
          </a:prstGeom>
          <a:noFill/>
        </p:spPr>
        <p:txBody>
          <a:bodyPr wrap="square" rtlCol="0">
            <a:spAutoFit/>
          </a:bodyPr>
          <a:lstStyle/>
          <a:p>
            <a:r>
              <a:rPr lang="en-US" sz="2400" dirty="0"/>
              <a:t>However, not all have this skill due to many factors that contributes to this.</a:t>
            </a:r>
          </a:p>
        </p:txBody>
      </p:sp>
      <p:sp>
        <p:nvSpPr>
          <p:cNvPr id="4" name="TextBox 3">
            <a:extLst>
              <a:ext uri="{FF2B5EF4-FFF2-40B4-BE49-F238E27FC236}">
                <a16:creationId xmlns:a16="http://schemas.microsoft.com/office/drawing/2014/main" id="{17F8CBA7-0043-7008-EE3B-6DECD273BBD5}"/>
              </a:ext>
            </a:extLst>
          </p:cNvPr>
          <p:cNvSpPr txBox="1"/>
          <p:nvPr/>
        </p:nvSpPr>
        <p:spPr>
          <a:xfrm>
            <a:off x="209550" y="2044540"/>
            <a:ext cx="10096500" cy="954107"/>
          </a:xfrm>
          <a:prstGeom prst="rect">
            <a:avLst/>
          </a:prstGeom>
          <a:noFill/>
        </p:spPr>
        <p:txBody>
          <a:bodyPr wrap="square" rtlCol="0">
            <a:spAutoFit/>
          </a:bodyPr>
          <a:lstStyle/>
          <a:p>
            <a:r>
              <a:rPr lang="en-US" sz="2800" dirty="0"/>
              <a:t>The goal in this analysis is to develop an algorithm that shall predict whether students have this skill.</a:t>
            </a:r>
          </a:p>
        </p:txBody>
      </p:sp>
      <p:sp>
        <p:nvSpPr>
          <p:cNvPr id="5" name="TextBox 4">
            <a:extLst>
              <a:ext uri="{FF2B5EF4-FFF2-40B4-BE49-F238E27FC236}">
                <a16:creationId xmlns:a16="http://schemas.microsoft.com/office/drawing/2014/main" id="{2ADB4403-8F65-F30C-C33C-E7125DF3ED49}"/>
              </a:ext>
            </a:extLst>
          </p:cNvPr>
          <p:cNvSpPr txBox="1"/>
          <p:nvPr/>
        </p:nvSpPr>
        <p:spPr>
          <a:xfrm>
            <a:off x="457200" y="3197634"/>
            <a:ext cx="5276850" cy="2246769"/>
          </a:xfrm>
          <a:prstGeom prst="rect">
            <a:avLst/>
          </a:prstGeom>
          <a:noFill/>
        </p:spPr>
        <p:txBody>
          <a:bodyPr wrap="square" rtlCol="0">
            <a:spAutoFit/>
          </a:bodyPr>
          <a:lstStyle/>
          <a:p>
            <a:r>
              <a:rPr lang="en-US" sz="2000" dirty="0"/>
              <a:t>The objective in this is to help: the school, parents, guardians, mentors and whomever responsible,  in building and nurturing this skill that the student has. To help them achieve this and guide them in this beautiful journey to become the next </a:t>
            </a:r>
            <a:r>
              <a:rPr lang="en-US" sz="2000" b="1" dirty="0"/>
              <a:t>Entrepreneur!</a:t>
            </a:r>
            <a:endParaRPr lang="en-US" sz="2000" dirty="0"/>
          </a:p>
        </p:txBody>
      </p:sp>
    </p:spTree>
    <p:extLst>
      <p:ext uri="{BB962C8B-B14F-4D97-AF65-F5344CB8AC3E}">
        <p14:creationId xmlns:p14="http://schemas.microsoft.com/office/powerpoint/2010/main" val="261214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4827-59F8-2F28-B756-8F5252532368}"/>
              </a:ext>
            </a:extLst>
          </p:cNvPr>
          <p:cNvSpPr>
            <a:spLocks noGrp="1"/>
          </p:cNvSpPr>
          <p:nvPr>
            <p:ph type="title"/>
          </p:nvPr>
        </p:nvSpPr>
        <p:spPr/>
        <p:txBody>
          <a:bodyPr/>
          <a:lstStyle/>
          <a:p>
            <a:r>
              <a:rPr lang="en-US" sz="2800" dirty="0"/>
              <a:t>In This Project, We shall analyze key traits and factors that may be deemed as skills needed for an entrepreneur.</a:t>
            </a:r>
          </a:p>
        </p:txBody>
      </p:sp>
      <p:pic>
        <p:nvPicPr>
          <p:cNvPr id="4" name="Picture 3">
            <a:extLst>
              <a:ext uri="{FF2B5EF4-FFF2-40B4-BE49-F238E27FC236}">
                <a16:creationId xmlns:a16="http://schemas.microsoft.com/office/drawing/2014/main" id="{60AA7AA2-5C2D-E012-8533-97068DFCEE3C}"/>
              </a:ext>
            </a:extLst>
          </p:cNvPr>
          <p:cNvPicPr>
            <a:picLocks noChangeAspect="1"/>
          </p:cNvPicPr>
          <p:nvPr/>
        </p:nvPicPr>
        <p:blipFill>
          <a:blip r:embed="rId2"/>
          <a:stretch>
            <a:fillRect/>
          </a:stretch>
        </p:blipFill>
        <p:spPr>
          <a:xfrm>
            <a:off x="0" y="1885950"/>
            <a:ext cx="8286750" cy="4972050"/>
          </a:xfrm>
          <a:prstGeom prst="rect">
            <a:avLst/>
          </a:prstGeom>
        </p:spPr>
      </p:pic>
      <p:sp>
        <p:nvSpPr>
          <p:cNvPr id="5" name="TextBox 4">
            <a:extLst>
              <a:ext uri="{FF2B5EF4-FFF2-40B4-BE49-F238E27FC236}">
                <a16:creationId xmlns:a16="http://schemas.microsoft.com/office/drawing/2014/main" id="{19092BC3-42D3-D538-D0D2-859F81988806}"/>
              </a:ext>
            </a:extLst>
          </p:cNvPr>
          <p:cNvSpPr txBox="1"/>
          <p:nvPr/>
        </p:nvSpPr>
        <p:spPr>
          <a:xfrm>
            <a:off x="8458200" y="2514600"/>
            <a:ext cx="3200400" cy="3108543"/>
          </a:xfrm>
          <a:prstGeom prst="rect">
            <a:avLst/>
          </a:prstGeom>
          <a:noFill/>
        </p:spPr>
        <p:txBody>
          <a:bodyPr wrap="square" rtlCol="0">
            <a:spAutoFit/>
          </a:bodyPr>
          <a:lstStyle/>
          <a:p>
            <a:r>
              <a:rPr lang="en-US" sz="2800" dirty="0"/>
              <a:t>We shall obtain random student data from Progress University that will help us in the project.</a:t>
            </a:r>
          </a:p>
        </p:txBody>
      </p:sp>
    </p:spTree>
    <p:extLst>
      <p:ext uri="{BB962C8B-B14F-4D97-AF65-F5344CB8AC3E}">
        <p14:creationId xmlns:p14="http://schemas.microsoft.com/office/powerpoint/2010/main" val="403274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65D21-5DFE-4639-9A10-FF37DA177383}"/>
              </a:ext>
            </a:extLst>
          </p:cNvPr>
          <p:cNvPicPr>
            <a:picLocks noChangeAspect="1"/>
          </p:cNvPicPr>
          <p:nvPr/>
        </p:nvPicPr>
        <p:blipFill>
          <a:blip r:embed="rId2"/>
          <a:stretch>
            <a:fillRect/>
          </a:stretch>
        </p:blipFill>
        <p:spPr>
          <a:xfrm>
            <a:off x="551809" y="847365"/>
            <a:ext cx="5544191" cy="3117170"/>
          </a:xfrm>
          <a:prstGeom prst="rect">
            <a:avLst/>
          </a:prstGeom>
        </p:spPr>
      </p:pic>
      <p:sp>
        <p:nvSpPr>
          <p:cNvPr id="4" name="TextBox 3">
            <a:extLst>
              <a:ext uri="{FF2B5EF4-FFF2-40B4-BE49-F238E27FC236}">
                <a16:creationId xmlns:a16="http://schemas.microsoft.com/office/drawing/2014/main" id="{68940DAD-6F3C-3A16-5160-41AC8EAA6824}"/>
              </a:ext>
            </a:extLst>
          </p:cNvPr>
          <p:cNvSpPr txBox="1"/>
          <p:nvPr/>
        </p:nvSpPr>
        <p:spPr>
          <a:xfrm>
            <a:off x="551809" y="133350"/>
            <a:ext cx="8916041" cy="461665"/>
          </a:xfrm>
          <a:prstGeom prst="rect">
            <a:avLst/>
          </a:prstGeom>
          <a:noFill/>
        </p:spPr>
        <p:txBody>
          <a:bodyPr wrap="square" rtlCol="0">
            <a:spAutoFit/>
          </a:bodyPr>
          <a:lstStyle/>
          <a:p>
            <a:r>
              <a:rPr lang="en-US" sz="2400" dirty="0">
                <a:solidFill>
                  <a:schemeClr val="bg1"/>
                </a:solidFill>
              </a:rPr>
              <a:t>This is the data that we obtained from Progress University</a:t>
            </a:r>
          </a:p>
        </p:txBody>
      </p:sp>
      <p:pic>
        <p:nvPicPr>
          <p:cNvPr id="6" name="Picture 5">
            <a:extLst>
              <a:ext uri="{FF2B5EF4-FFF2-40B4-BE49-F238E27FC236}">
                <a16:creationId xmlns:a16="http://schemas.microsoft.com/office/drawing/2014/main" id="{4D67B49B-2CBA-61AF-A173-E2CC00AA8C10}"/>
              </a:ext>
            </a:extLst>
          </p:cNvPr>
          <p:cNvPicPr>
            <a:picLocks noChangeAspect="1"/>
          </p:cNvPicPr>
          <p:nvPr/>
        </p:nvPicPr>
        <p:blipFill>
          <a:blip r:embed="rId3"/>
          <a:stretch>
            <a:fillRect/>
          </a:stretch>
        </p:blipFill>
        <p:spPr>
          <a:xfrm>
            <a:off x="6096000" y="3109597"/>
            <a:ext cx="6096000" cy="3748403"/>
          </a:xfrm>
          <a:prstGeom prst="rect">
            <a:avLst/>
          </a:prstGeom>
        </p:spPr>
      </p:pic>
      <p:sp>
        <p:nvSpPr>
          <p:cNvPr id="7" name="TextBox 6">
            <a:extLst>
              <a:ext uri="{FF2B5EF4-FFF2-40B4-BE49-F238E27FC236}">
                <a16:creationId xmlns:a16="http://schemas.microsoft.com/office/drawing/2014/main" id="{5168D867-130B-DF71-384E-7447CB06ACAF}"/>
              </a:ext>
            </a:extLst>
          </p:cNvPr>
          <p:cNvSpPr txBox="1"/>
          <p:nvPr/>
        </p:nvSpPr>
        <p:spPr>
          <a:xfrm>
            <a:off x="6762750" y="847365"/>
            <a:ext cx="4419600" cy="707886"/>
          </a:xfrm>
          <a:prstGeom prst="rect">
            <a:avLst/>
          </a:prstGeom>
          <a:noFill/>
        </p:spPr>
        <p:txBody>
          <a:bodyPr wrap="square" rtlCol="0">
            <a:spAutoFit/>
          </a:bodyPr>
          <a:lstStyle/>
          <a:p>
            <a:r>
              <a:rPr lang="en-US" sz="2000" dirty="0">
                <a:solidFill>
                  <a:schemeClr val="bg1"/>
                </a:solidFill>
              </a:rPr>
              <a:t>Here below we can see the columns that we acquired.</a:t>
            </a:r>
          </a:p>
        </p:txBody>
      </p:sp>
      <p:sp>
        <p:nvSpPr>
          <p:cNvPr id="8" name="TextBox 7">
            <a:extLst>
              <a:ext uri="{FF2B5EF4-FFF2-40B4-BE49-F238E27FC236}">
                <a16:creationId xmlns:a16="http://schemas.microsoft.com/office/drawing/2014/main" id="{8DC4636E-804C-33D0-F54E-A02E1C9C75A6}"/>
              </a:ext>
            </a:extLst>
          </p:cNvPr>
          <p:cNvSpPr txBox="1"/>
          <p:nvPr/>
        </p:nvSpPr>
        <p:spPr>
          <a:xfrm>
            <a:off x="551809" y="4324350"/>
            <a:ext cx="4877441" cy="830997"/>
          </a:xfrm>
          <a:prstGeom prst="rect">
            <a:avLst/>
          </a:prstGeom>
          <a:noFill/>
        </p:spPr>
        <p:txBody>
          <a:bodyPr wrap="square" rtlCol="0">
            <a:spAutoFit/>
          </a:bodyPr>
          <a:lstStyle/>
          <a:p>
            <a:r>
              <a:rPr lang="en-US" sz="2400" dirty="0">
                <a:solidFill>
                  <a:schemeClr val="bg1"/>
                </a:solidFill>
              </a:rPr>
              <a:t>In order to work with the data,</a:t>
            </a:r>
          </a:p>
          <a:p>
            <a:r>
              <a:rPr lang="en-US" sz="2400" dirty="0">
                <a:solidFill>
                  <a:schemeClr val="bg1"/>
                </a:solidFill>
              </a:rPr>
              <a:t>We had to clean it.</a:t>
            </a:r>
          </a:p>
        </p:txBody>
      </p:sp>
      <p:pic>
        <p:nvPicPr>
          <p:cNvPr id="10" name="Picture 9">
            <a:extLst>
              <a:ext uri="{FF2B5EF4-FFF2-40B4-BE49-F238E27FC236}">
                <a16:creationId xmlns:a16="http://schemas.microsoft.com/office/drawing/2014/main" id="{2E42135A-E2D5-B779-E2D0-FECC822A78A6}"/>
              </a:ext>
            </a:extLst>
          </p:cNvPr>
          <p:cNvPicPr>
            <a:picLocks noChangeAspect="1"/>
          </p:cNvPicPr>
          <p:nvPr/>
        </p:nvPicPr>
        <p:blipFill>
          <a:blip r:embed="rId4"/>
          <a:stretch>
            <a:fillRect/>
          </a:stretch>
        </p:blipFill>
        <p:spPr>
          <a:xfrm>
            <a:off x="551809" y="5219490"/>
            <a:ext cx="4296375" cy="1505160"/>
          </a:xfrm>
          <a:prstGeom prst="rect">
            <a:avLst/>
          </a:prstGeom>
        </p:spPr>
      </p:pic>
    </p:spTree>
    <p:extLst>
      <p:ext uri="{BB962C8B-B14F-4D97-AF65-F5344CB8AC3E}">
        <p14:creationId xmlns:p14="http://schemas.microsoft.com/office/powerpoint/2010/main" val="2856629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484AA0-E214-E132-E1F7-D4D93793BD3B}"/>
              </a:ext>
            </a:extLst>
          </p:cNvPr>
          <p:cNvSpPr txBox="1"/>
          <p:nvPr/>
        </p:nvSpPr>
        <p:spPr>
          <a:xfrm>
            <a:off x="133350" y="285750"/>
            <a:ext cx="5105400" cy="830997"/>
          </a:xfrm>
          <a:prstGeom prst="rect">
            <a:avLst/>
          </a:prstGeom>
          <a:noFill/>
        </p:spPr>
        <p:txBody>
          <a:bodyPr wrap="square" rtlCol="0">
            <a:spAutoFit/>
          </a:bodyPr>
          <a:lstStyle/>
          <a:p>
            <a:r>
              <a:rPr lang="en-US" sz="2400" dirty="0">
                <a:solidFill>
                  <a:schemeClr val="bg1"/>
                </a:solidFill>
              </a:rPr>
              <a:t>We also checked for correlation in the data.</a:t>
            </a:r>
          </a:p>
        </p:txBody>
      </p:sp>
      <p:pic>
        <p:nvPicPr>
          <p:cNvPr id="4" name="Picture 3">
            <a:extLst>
              <a:ext uri="{FF2B5EF4-FFF2-40B4-BE49-F238E27FC236}">
                <a16:creationId xmlns:a16="http://schemas.microsoft.com/office/drawing/2014/main" id="{42DDC265-6B84-048E-C8FD-4C2DE87DD9E6}"/>
              </a:ext>
            </a:extLst>
          </p:cNvPr>
          <p:cNvPicPr>
            <a:picLocks noChangeAspect="1"/>
          </p:cNvPicPr>
          <p:nvPr/>
        </p:nvPicPr>
        <p:blipFill>
          <a:blip r:embed="rId2"/>
          <a:stretch>
            <a:fillRect/>
          </a:stretch>
        </p:blipFill>
        <p:spPr>
          <a:xfrm>
            <a:off x="133350" y="1200150"/>
            <a:ext cx="11544979" cy="3305360"/>
          </a:xfrm>
          <a:prstGeom prst="rect">
            <a:avLst/>
          </a:prstGeom>
        </p:spPr>
      </p:pic>
      <p:sp>
        <p:nvSpPr>
          <p:cNvPr id="5" name="TextBox 4">
            <a:extLst>
              <a:ext uri="{FF2B5EF4-FFF2-40B4-BE49-F238E27FC236}">
                <a16:creationId xmlns:a16="http://schemas.microsoft.com/office/drawing/2014/main" id="{9834F49F-EA48-9758-8D16-9E7106A6B65A}"/>
              </a:ext>
            </a:extLst>
          </p:cNvPr>
          <p:cNvSpPr txBox="1"/>
          <p:nvPr/>
        </p:nvSpPr>
        <p:spPr>
          <a:xfrm>
            <a:off x="857250" y="4991100"/>
            <a:ext cx="7467600" cy="830997"/>
          </a:xfrm>
          <a:prstGeom prst="rect">
            <a:avLst/>
          </a:prstGeom>
          <a:noFill/>
        </p:spPr>
        <p:txBody>
          <a:bodyPr wrap="square" rtlCol="0">
            <a:spAutoFit/>
          </a:bodyPr>
          <a:lstStyle/>
          <a:p>
            <a:r>
              <a:rPr lang="en-US" sz="2400" dirty="0">
                <a:solidFill>
                  <a:schemeClr val="bg1"/>
                </a:solidFill>
              </a:rPr>
              <a:t>The purpose of this is to </a:t>
            </a:r>
            <a:r>
              <a:rPr lang="en-US" sz="2400" b="1" i="0" dirty="0">
                <a:solidFill>
                  <a:srgbClr val="BDC1C6"/>
                </a:solidFill>
                <a:effectLst/>
                <a:latin typeface="arial" panose="020B0604020202020204" pitchFamily="34" charset="0"/>
              </a:rPr>
              <a:t>identify and visualize patterns in the given data.</a:t>
            </a:r>
            <a:r>
              <a:rPr lang="en-US" sz="2400" b="0" i="0" dirty="0">
                <a:solidFill>
                  <a:srgbClr val="BDC1C6"/>
                </a:solidFill>
                <a:effectLst/>
                <a:latin typeface="arial" panose="020B0604020202020204" pitchFamily="34" charset="0"/>
              </a:rPr>
              <a:t>.</a:t>
            </a:r>
            <a:endParaRPr lang="en-US" sz="2400" dirty="0">
              <a:solidFill>
                <a:schemeClr val="bg1"/>
              </a:solidFill>
            </a:endParaRPr>
          </a:p>
        </p:txBody>
      </p:sp>
    </p:spTree>
    <p:extLst>
      <p:ext uri="{BB962C8B-B14F-4D97-AF65-F5344CB8AC3E}">
        <p14:creationId xmlns:p14="http://schemas.microsoft.com/office/powerpoint/2010/main" val="1240924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8C55CC-E064-14A4-2268-AC550F7F8F28}"/>
              </a:ext>
            </a:extLst>
          </p:cNvPr>
          <p:cNvPicPr>
            <a:picLocks noChangeAspect="1"/>
          </p:cNvPicPr>
          <p:nvPr/>
        </p:nvPicPr>
        <p:blipFill>
          <a:blip r:embed="rId2"/>
          <a:stretch>
            <a:fillRect/>
          </a:stretch>
        </p:blipFill>
        <p:spPr>
          <a:xfrm>
            <a:off x="6457950" y="837388"/>
            <a:ext cx="5734050" cy="5778073"/>
          </a:xfrm>
          <a:prstGeom prst="rect">
            <a:avLst/>
          </a:prstGeom>
        </p:spPr>
      </p:pic>
      <p:sp>
        <p:nvSpPr>
          <p:cNvPr id="4" name="TextBox 3">
            <a:extLst>
              <a:ext uri="{FF2B5EF4-FFF2-40B4-BE49-F238E27FC236}">
                <a16:creationId xmlns:a16="http://schemas.microsoft.com/office/drawing/2014/main" id="{B727D0FA-7E94-AAE8-29D7-5E8103EFE4B2}"/>
              </a:ext>
            </a:extLst>
          </p:cNvPr>
          <p:cNvSpPr txBox="1"/>
          <p:nvPr/>
        </p:nvSpPr>
        <p:spPr>
          <a:xfrm>
            <a:off x="285750" y="971550"/>
            <a:ext cx="5734050" cy="954107"/>
          </a:xfrm>
          <a:prstGeom prst="rect">
            <a:avLst/>
          </a:prstGeom>
          <a:noFill/>
        </p:spPr>
        <p:txBody>
          <a:bodyPr wrap="square" rtlCol="0">
            <a:spAutoFit/>
          </a:bodyPr>
          <a:lstStyle/>
          <a:p>
            <a:r>
              <a:rPr lang="en-US" sz="2800" dirty="0">
                <a:solidFill>
                  <a:schemeClr val="bg1"/>
                </a:solidFill>
              </a:rPr>
              <a:t>From the data collected in Progress University,</a:t>
            </a:r>
          </a:p>
        </p:txBody>
      </p:sp>
      <p:sp>
        <p:nvSpPr>
          <p:cNvPr id="5" name="TextBox 4">
            <a:extLst>
              <a:ext uri="{FF2B5EF4-FFF2-40B4-BE49-F238E27FC236}">
                <a16:creationId xmlns:a16="http://schemas.microsoft.com/office/drawing/2014/main" id="{A6F4E9B9-DE36-5881-3EB6-48C59BD3C6C3}"/>
              </a:ext>
            </a:extLst>
          </p:cNvPr>
          <p:cNvSpPr txBox="1"/>
          <p:nvPr/>
        </p:nvSpPr>
        <p:spPr>
          <a:xfrm>
            <a:off x="838200" y="2686050"/>
            <a:ext cx="4724400" cy="830997"/>
          </a:xfrm>
          <a:prstGeom prst="rect">
            <a:avLst/>
          </a:prstGeom>
          <a:noFill/>
        </p:spPr>
        <p:txBody>
          <a:bodyPr wrap="square" rtlCol="0">
            <a:spAutoFit/>
          </a:bodyPr>
          <a:lstStyle/>
          <a:p>
            <a:r>
              <a:rPr lang="en-US" sz="2400" dirty="0">
                <a:solidFill>
                  <a:schemeClr val="bg1"/>
                </a:solidFill>
              </a:rPr>
              <a:t>A </a:t>
            </a:r>
            <a:r>
              <a:rPr lang="en-US" sz="2400" b="1" dirty="0">
                <a:solidFill>
                  <a:srgbClr val="FFC000"/>
                </a:solidFill>
              </a:rPr>
              <a:t>(58.45%) </a:t>
            </a:r>
            <a:r>
              <a:rPr lang="en-US" sz="2400" dirty="0">
                <a:solidFill>
                  <a:schemeClr val="bg1"/>
                </a:solidFill>
              </a:rPr>
              <a:t>are </a:t>
            </a:r>
            <a:r>
              <a:rPr lang="en-US" sz="2400" dirty="0">
                <a:solidFill>
                  <a:srgbClr val="FFC000"/>
                </a:solidFill>
              </a:rPr>
              <a:t>non-entrepreneurs</a:t>
            </a:r>
            <a:r>
              <a:rPr lang="en-US" sz="2400" b="1" dirty="0">
                <a:solidFill>
                  <a:srgbClr val="FFFF00"/>
                </a:solidFill>
              </a:rPr>
              <a:t> </a:t>
            </a:r>
            <a:endParaRPr lang="en-US" sz="2400" dirty="0">
              <a:solidFill>
                <a:schemeClr val="bg1"/>
              </a:solidFill>
            </a:endParaRPr>
          </a:p>
        </p:txBody>
      </p:sp>
      <p:sp>
        <p:nvSpPr>
          <p:cNvPr id="6" name="TextBox 5">
            <a:extLst>
              <a:ext uri="{FF2B5EF4-FFF2-40B4-BE49-F238E27FC236}">
                <a16:creationId xmlns:a16="http://schemas.microsoft.com/office/drawing/2014/main" id="{0C0860D5-F13C-F3D9-E395-70CFA8D240BA}"/>
              </a:ext>
            </a:extLst>
          </p:cNvPr>
          <p:cNvSpPr txBox="1"/>
          <p:nvPr/>
        </p:nvSpPr>
        <p:spPr>
          <a:xfrm>
            <a:off x="2266950" y="4095750"/>
            <a:ext cx="3295650" cy="830997"/>
          </a:xfrm>
          <a:prstGeom prst="rect">
            <a:avLst/>
          </a:prstGeom>
          <a:noFill/>
        </p:spPr>
        <p:txBody>
          <a:bodyPr wrap="square" rtlCol="0">
            <a:spAutoFit/>
          </a:bodyPr>
          <a:lstStyle/>
          <a:p>
            <a:r>
              <a:rPr lang="en-US" sz="2400" dirty="0">
                <a:solidFill>
                  <a:schemeClr val="bg1"/>
                </a:solidFill>
              </a:rPr>
              <a:t>While a </a:t>
            </a:r>
            <a:r>
              <a:rPr lang="en-US" sz="2400" b="1" dirty="0">
                <a:solidFill>
                  <a:srgbClr val="00B050"/>
                </a:solidFill>
              </a:rPr>
              <a:t>(41.55%) </a:t>
            </a:r>
            <a:r>
              <a:rPr lang="en-US" sz="2400" dirty="0">
                <a:solidFill>
                  <a:schemeClr val="bg1"/>
                </a:solidFill>
              </a:rPr>
              <a:t>are </a:t>
            </a:r>
            <a:r>
              <a:rPr lang="en-US" sz="2400" dirty="0">
                <a:solidFill>
                  <a:srgbClr val="00B050"/>
                </a:solidFill>
              </a:rPr>
              <a:t>entrepreneurs</a:t>
            </a:r>
            <a:endParaRPr lang="en-US" sz="2400" dirty="0">
              <a:solidFill>
                <a:schemeClr val="bg1"/>
              </a:solidFill>
            </a:endParaRPr>
          </a:p>
        </p:txBody>
      </p:sp>
    </p:spTree>
    <p:extLst>
      <p:ext uri="{BB962C8B-B14F-4D97-AF65-F5344CB8AC3E}">
        <p14:creationId xmlns:p14="http://schemas.microsoft.com/office/powerpoint/2010/main" val="1412291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E6ACF4-008A-9F7F-0FBE-F360462DB6D8}"/>
              </a:ext>
            </a:extLst>
          </p:cNvPr>
          <p:cNvPicPr>
            <a:picLocks noChangeAspect="1"/>
          </p:cNvPicPr>
          <p:nvPr/>
        </p:nvPicPr>
        <p:blipFill>
          <a:blip r:embed="rId2"/>
          <a:stretch>
            <a:fillRect/>
          </a:stretch>
        </p:blipFill>
        <p:spPr>
          <a:xfrm>
            <a:off x="1" y="1143000"/>
            <a:ext cx="7067549" cy="5715000"/>
          </a:xfrm>
          <a:prstGeom prst="rect">
            <a:avLst/>
          </a:prstGeom>
        </p:spPr>
      </p:pic>
      <p:sp>
        <p:nvSpPr>
          <p:cNvPr id="5" name="TextBox 4">
            <a:extLst>
              <a:ext uri="{FF2B5EF4-FFF2-40B4-BE49-F238E27FC236}">
                <a16:creationId xmlns:a16="http://schemas.microsoft.com/office/drawing/2014/main" id="{29CB72B0-A7A4-B42C-DF9B-5569F4996CB5}"/>
              </a:ext>
            </a:extLst>
          </p:cNvPr>
          <p:cNvSpPr txBox="1"/>
          <p:nvPr/>
        </p:nvSpPr>
        <p:spPr>
          <a:xfrm>
            <a:off x="7613681" y="1047750"/>
            <a:ext cx="3930619" cy="2308324"/>
          </a:xfrm>
          <a:prstGeom prst="rect">
            <a:avLst/>
          </a:prstGeom>
          <a:noFill/>
        </p:spPr>
        <p:txBody>
          <a:bodyPr wrap="square" rtlCol="0">
            <a:spAutoFit/>
          </a:bodyPr>
          <a:lstStyle/>
          <a:p>
            <a:r>
              <a:rPr lang="en-US" sz="2400" dirty="0">
                <a:solidFill>
                  <a:schemeClr val="bg1"/>
                </a:solidFill>
              </a:rPr>
              <a:t>From this pie-chart,</a:t>
            </a:r>
          </a:p>
          <a:p>
            <a:r>
              <a:rPr lang="en-US" sz="2400" dirty="0">
                <a:solidFill>
                  <a:schemeClr val="bg1"/>
                </a:solidFill>
              </a:rPr>
              <a:t>It is evident that a higher percentage of entrepreneurs are</a:t>
            </a:r>
          </a:p>
          <a:p>
            <a:r>
              <a:rPr lang="en-US" sz="2400" b="1" dirty="0">
                <a:solidFill>
                  <a:srgbClr val="0070C0"/>
                </a:solidFill>
              </a:rPr>
              <a:t>Male (78.02%)</a:t>
            </a:r>
          </a:p>
          <a:p>
            <a:endParaRPr lang="en-US" sz="2400" b="1" dirty="0">
              <a:solidFill>
                <a:srgbClr val="0070C0"/>
              </a:solidFill>
            </a:endParaRPr>
          </a:p>
        </p:txBody>
      </p:sp>
      <p:sp>
        <p:nvSpPr>
          <p:cNvPr id="7" name="TextBox 6">
            <a:extLst>
              <a:ext uri="{FF2B5EF4-FFF2-40B4-BE49-F238E27FC236}">
                <a16:creationId xmlns:a16="http://schemas.microsoft.com/office/drawing/2014/main" id="{BCFA837F-5B5F-208F-4322-4F938370AD8C}"/>
              </a:ext>
            </a:extLst>
          </p:cNvPr>
          <p:cNvSpPr txBox="1"/>
          <p:nvPr/>
        </p:nvSpPr>
        <p:spPr>
          <a:xfrm>
            <a:off x="7613681" y="3905250"/>
            <a:ext cx="3930619" cy="830997"/>
          </a:xfrm>
          <a:prstGeom prst="rect">
            <a:avLst/>
          </a:prstGeom>
          <a:noFill/>
        </p:spPr>
        <p:txBody>
          <a:bodyPr wrap="square" rtlCol="0">
            <a:spAutoFit/>
          </a:bodyPr>
          <a:lstStyle/>
          <a:p>
            <a:r>
              <a:rPr lang="en-US" sz="2400" dirty="0">
                <a:solidFill>
                  <a:schemeClr val="bg1"/>
                </a:solidFill>
              </a:rPr>
              <a:t>While the </a:t>
            </a:r>
            <a:r>
              <a:rPr lang="en-US" sz="2400" b="1" dirty="0">
                <a:solidFill>
                  <a:srgbClr val="FF0000"/>
                </a:solidFill>
              </a:rPr>
              <a:t>Females </a:t>
            </a:r>
            <a:r>
              <a:rPr lang="en-US" sz="2400" dirty="0">
                <a:solidFill>
                  <a:schemeClr val="bg1"/>
                </a:solidFill>
              </a:rPr>
              <a:t>are at </a:t>
            </a:r>
            <a:r>
              <a:rPr lang="en-US" sz="2400" b="1" dirty="0">
                <a:solidFill>
                  <a:srgbClr val="FF0000"/>
                </a:solidFill>
              </a:rPr>
              <a:t>(21.08%)</a:t>
            </a:r>
            <a:r>
              <a:rPr lang="en-US" sz="2400" dirty="0">
                <a:solidFill>
                  <a:schemeClr val="bg1"/>
                </a:solidFill>
              </a:rPr>
              <a:t> </a:t>
            </a:r>
          </a:p>
        </p:txBody>
      </p:sp>
      <p:sp>
        <p:nvSpPr>
          <p:cNvPr id="8" name="TextBox 7">
            <a:extLst>
              <a:ext uri="{FF2B5EF4-FFF2-40B4-BE49-F238E27FC236}">
                <a16:creationId xmlns:a16="http://schemas.microsoft.com/office/drawing/2014/main" id="{7ACFA191-890A-866C-E62D-1928C98A89AB}"/>
              </a:ext>
            </a:extLst>
          </p:cNvPr>
          <p:cNvSpPr txBox="1"/>
          <p:nvPr/>
        </p:nvSpPr>
        <p:spPr>
          <a:xfrm>
            <a:off x="2000250" y="188387"/>
            <a:ext cx="8858250" cy="584775"/>
          </a:xfrm>
          <a:prstGeom prst="rect">
            <a:avLst/>
          </a:prstGeom>
          <a:noFill/>
        </p:spPr>
        <p:txBody>
          <a:bodyPr wrap="square" rtlCol="0">
            <a:spAutoFit/>
          </a:bodyPr>
          <a:lstStyle/>
          <a:p>
            <a:r>
              <a:rPr lang="en-US" sz="3200" dirty="0">
                <a:solidFill>
                  <a:schemeClr val="bg1"/>
                </a:solidFill>
              </a:rPr>
              <a:t>Distribution of the entrepreneur’s gender</a:t>
            </a:r>
          </a:p>
        </p:txBody>
      </p:sp>
    </p:spTree>
    <p:extLst>
      <p:ext uri="{BB962C8B-B14F-4D97-AF65-F5344CB8AC3E}">
        <p14:creationId xmlns:p14="http://schemas.microsoft.com/office/powerpoint/2010/main" val="84172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7ECF0C-2A2F-693C-61AF-D552234A88AA}"/>
              </a:ext>
            </a:extLst>
          </p:cNvPr>
          <p:cNvPicPr>
            <a:picLocks noChangeAspect="1"/>
          </p:cNvPicPr>
          <p:nvPr/>
        </p:nvPicPr>
        <p:blipFill>
          <a:blip r:embed="rId2"/>
          <a:stretch>
            <a:fillRect/>
          </a:stretch>
        </p:blipFill>
        <p:spPr>
          <a:xfrm>
            <a:off x="180149" y="718829"/>
            <a:ext cx="5477701" cy="3796021"/>
          </a:xfrm>
          <a:prstGeom prst="rect">
            <a:avLst/>
          </a:prstGeom>
        </p:spPr>
      </p:pic>
      <p:sp>
        <p:nvSpPr>
          <p:cNvPr id="4" name="TextBox 3">
            <a:extLst>
              <a:ext uri="{FF2B5EF4-FFF2-40B4-BE49-F238E27FC236}">
                <a16:creationId xmlns:a16="http://schemas.microsoft.com/office/drawing/2014/main" id="{383FBF48-A934-6D3C-E083-7F9340B99AEB}"/>
              </a:ext>
            </a:extLst>
          </p:cNvPr>
          <p:cNvSpPr txBox="1"/>
          <p:nvPr/>
        </p:nvSpPr>
        <p:spPr>
          <a:xfrm>
            <a:off x="2776124" y="134054"/>
            <a:ext cx="7124700" cy="584775"/>
          </a:xfrm>
          <a:prstGeom prst="rect">
            <a:avLst/>
          </a:prstGeom>
          <a:noFill/>
        </p:spPr>
        <p:txBody>
          <a:bodyPr wrap="square" rtlCol="0">
            <a:spAutoFit/>
          </a:bodyPr>
          <a:lstStyle/>
          <a:p>
            <a:r>
              <a:rPr lang="en-US" sz="3200" dirty="0">
                <a:solidFill>
                  <a:srgbClr val="00B0F0"/>
                </a:solidFill>
              </a:rPr>
              <a:t>Distribution of students using Age</a:t>
            </a:r>
            <a:r>
              <a:rPr lang="en-US" sz="2400" dirty="0">
                <a:solidFill>
                  <a:srgbClr val="00B0F0"/>
                </a:solidFill>
              </a:rPr>
              <a:t>.</a:t>
            </a:r>
          </a:p>
        </p:txBody>
      </p:sp>
      <p:sp>
        <p:nvSpPr>
          <p:cNvPr id="5" name="TextBox 4">
            <a:extLst>
              <a:ext uri="{FF2B5EF4-FFF2-40B4-BE49-F238E27FC236}">
                <a16:creationId xmlns:a16="http://schemas.microsoft.com/office/drawing/2014/main" id="{A62ACF9D-2ACF-4437-B498-EAA148EC7D56}"/>
              </a:ext>
            </a:extLst>
          </p:cNvPr>
          <p:cNvSpPr txBox="1"/>
          <p:nvPr/>
        </p:nvSpPr>
        <p:spPr>
          <a:xfrm>
            <a:off x="5467351" y="1385579"/>
            <a:ext cx="4800600" cy="1200329"/>
          </a:xfrm>
          <a:prstGeom prst="rect">
            <a:avLst/>
          </a:prstGeom>
          <a:noFill/>
        </p:spPr>
        <p:txBody>
          <a:bodyPr wrap="square" rtlCol="0">
            <a:spAutoFit/>
          </a:bodyPr>
          <a:lstStyle/>
          <a:p>
            <a:r>
              <a:rPr lang="en-US" sz="2400" dirty="0">
                <a:solidFill>
                  <a:schemeClr val="bg1"/>
                </a:solidFill>
              </a:rPr>
              <a:t>From the graph,</a:t>
            </a:r>
          </a:p>
          <a:p>
            <a:r>
              <a:rPr lang="en-US" sz="2400" dirty="0">
                <a:solidFill>
                  <a:schemeClr val="bg1"/>
                </a:solidFill>
              </a:rPr>
              <a:t>Most of the students are at age </a:t>
            </a:r>
            <a:r>
              <a:rPr lang="en-US" sz="2400" b="1" dirty="0">
                <a:solidFill>
                  <a:schemeClr val="accent1">
                    <a:lumMod val="60000"/>
                    <a:lumOff val="40000"/>
                  </a:schemeClr>
                </a:solidFill>
              </a:rPr>
              <a:t>20.</a:t>
            </a:r>
            <a:r>
              <a:rPr lang="en-US" sz="2400" b="1" dirty="0">
                <a:solidFill>
                  <a:schemeClr val="bg1"/>
                </a:solidFill>
              </a:rPr>
              <a:t> </a:t>
            </a:r>
          </a:p>
        </p:txBody>
      </p:sp>
      <p:pic>
        <p:nvPicPr>
          <p:cNvPr id="7" name="Picture 6">
            <a:extLst>
              <a:ext uri="{FF2B5EF4-FFF2-40B4-BE49-F238E27FC236}">
                <a16:creationId xmlns:a16="http://schemas.microsoft.com/office/drawing/2014/main" id="{A2DCD5DE-8E63-7915-0A80-4991065FD95F}"/>
              </a:ext>
            </a:extLst>
          </p:cNvPr>
          <p:cNvPicPr>
            <a:picLocks noChangeAspect="1"/>
          </p:cNvPicPr>
          <p:nvPr/>
        </p:nvPicPr>
        <p:blipFill>
          <a:blip r:embed="rId3"/>
          <a:stretch>
            <a:fillRect/>
          </a:stretch>
        </p:blipFill>
        <p:spPr>
          <a:xfrm>
            <a:off x="6885835" y="2541868"/>
            <a:ext cx="5306165" cy="4315427"/>
          </a:xfrm>
          <a:prstGeom prst="rect">
            <a:avLst/>
          </a:prstGeom>
        </p:spPr>
      </p:pic>
      <p:sp>
        <p:nvSpPr>
          <p:cNvPr id="8" name="TextBox 7">
            <a:extLst>
              <a:ext uri="{FF2B5EF4-FFF2-40B4-BE49-F238E27FC236}">
                <a16:creationId xmlns:a16="http://schemas.microsoft.com/office/drawing/2014/main" id="{2E580A3B-7519-DA57-25CE-E74E8B32D18C}"/>
              </a:ext>
            </a:extLst>
          </p:cNvPr>
          <p:cNvSpPr txBox="1"/>
          <p:nvPr/>
        </p:nvSpPr>
        <p:spPr>
          <a:xfrm>
            <a:off x="1104900" y="4991100"/>
            <a:ext cx="5306165" cy="1200329"/>
          </a:xfrm>
          <a:prstGeom prst="rect">
            <a:avLst/>
          </a:prstGeom>
          <a:noFill/>
        </p:spPr>
        <p:txBody>
          <a:bodyPr wrap="square" rtlCol="0">
            <a:spAutoFit/>
          </a:bodyPr>
          <a:lstStyle/>
          <a:p>
            <a:r>
              <a:rPr lang="en-US" sz="2400" dirty="0">
                <a:solidFill>
                  <a:schemeClr val="bg1"/>
                </a:solidFill>
              </a:rPr>
              <a:t>It is also observed that there are several outliers using boxplot on our right. &gt;&gt;&gt;</a:t>
            </a:r>
          </a:p>
        </p:txBody>
      </p:sp>
    </p:spTree>
    <p:extLst>
      <p:ext uri="{BB962C8B-B14F-4D97-AF65-F5344CB8AC3E}">
        <p14:creationId xmlns:p14="http://schemas.microsoft.com/office/powerpoint/2010/main" val="37527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CE6E04-0E64-61E5-1087-8F709F04B012}"/>
              </a:ext>
            </a:extLst>
          </p:cNvPr>
          <p:cNvPicPr>
            <a:picLocks noChangeAspect="1"/>
          </p:cNvPicPr>
          <p:nvPr/>
        </p:nvPicPr>
        <p:blipFill>
          <a:blip r:embed="rId2"/>
          <a:stretch>
            <a:fillRect/>
          </a:stretch>
        </p:blipFill>
        <p:spPr>
          <a:xfrm>
            <a:off x="5209796" y="1895165"/>
            <a:ext cx="5430008" cy="4439270"/>
          </a:xfrm>
          <a:prstGeom prst="rect">
            <a:avLst/>
          </a:prstGeom>
        </p:spPr>
      </p:pic>
      <p:pic>
        <p:nvPicPr>
          <p:cNvPr id="11" name="Picture 10">
            <a:extLst>
              <a:ext uri="{FF2B5EF4-FFF2-40B4-BE49-F238E27FC236}">
                <a16:creationId xmlns:a16="http://schemas.microsoft.com/office/drawing/2014/main" id="{D36DAC30-A4F9-274A-D678-C896296537AF}"/>
              </a:ext>
            </a:extLst>
          </p:cNvPr>
          <p:cNvPicPr>
            <a:picLocks noChangeAspect="1"/>
          </p:cNvPicPr>
          <p:nvPr/>
        </p:nvPicPr>
        <p:blipFill>
          <a:blip r:embed="rId3"/>
          <a:stretch>
            <a:fillRect/>
          </a:stretch>
        </p:blipFill>
        <p:spPr>
          <a:xfrm>
            <a:off x="399773" y="414254"/>
            <a:ext cx="3962953" cy="1190791"/>
          </a:xfrm>
          <a:prstGeom prst="rect">
            <a:avLst/>
          </a:prstGeom>
        </p:spPr>
      </p:pic>
      <p:sp>
        <p:nvSpPr>
          <p:cNvPr id="12" name="TextBox 11">
            <a:extLst>
              <a:ext uri="{FF2B5EF4-FFF2-40B4-BE49-F238E27FC236}">
                <a16:creationId xmlns:a16="http://schemas.microsoft.com/office/drawing/2014/main" id="{C69803DB-11E4-DE7C-105A-B8AB46888206}"/>
              </a:ext>
            </a:extLst>
          </p:cNvPr>
          <p:cNvSpPr txBox="1"/>
          <p:nvPr/>
        </p:nvSpPr>
        <p:spPr>
          <a:xfrm>
            <a:off x="5524500" y="414254"/>
            <a:ext cx="5115304" cy="1200329"/>
          </a:xfrm>
          <a:prstGeom prst="rect">
            <a:avLst/>
          </a:prstGeom>
          <a:noFill/>
        </p:spPr>
        <p:txBody>
          <a:bodyPr wrap="square" rtlCol="0">
            <a:spAutoFit/>
          </a:bodyPr>
          <a:lstStyle/>
          <a:p>
            <a:r>
              <a:rPr lang="en-US" sz="2400" dirty="0">
                <a:solidFill>
                  <a:schemeClr val="bg1"/>
                </a:solidFill>
              </a:rPr>
              <a:t>From this, we learn that a good percentage had the trait of initiation. </a:t>
            </a:r>
          </a:p>
        </p:txBody>
      </p:sp>
      <p:sp>
        <p:nvSpPr>
          <p:cNvPr id="13" name="TextBox 12">
            <a:extLst>
              <a:ext uri="{FF2B5EF4-FFF2-40B4-BE49-F238E27FC236}">
                <a16:creationId xmlns:a16="http://schemas.microsoft.com/office/drawing/2014/main" id="{3ECBABBB-3EAA-9D9C-749C-1AAD8DEDC76F}"/>
              </a:ext>
            </a:extLst>
          </p:cNvPr>
          <p:cNvSpPr txBox="1"/>
          <p:nvPr/>
        </p:nvSpPr>
        <p:spPr>
          <a:xfrm>
            <a:off x="399773" y="2686050"/>
            <a:ext cx="4248427" cy="1569660"/>
          </a:xfrm>
          <a:prstGeom prst="rect">
            <a:avLst/>
          </a:prstGeom>
          <a:noFill/>
        </p:spPr>
        <p:txBody>
          <a:bodyPr wrap="square" rtlCol="0">
            <a:spAutoFit/>
          </a:bodyPr>
          <a:lstStyle/>
          <a:p>
            <a:r>
              <a:rPr lang="en-US" sz="2400" dirty="0">
                <a:solidFill>
                  <a:schemeClr val="bg1"/>
                </a:solidFill>
              </a:rPr>
              <a:t>Only few had a ranking of </a:t>
            </a:r>
            <a:r>
              <a:rPr lang="en-US" sz="2400" dirty="0">
                <a:solidFill>
                  <a:srgbClr val="FF0000"/>
                </a:solidFill>
              </a:rPr>
              <a:t>1/5 </a:t>
            </a:r>
            <a:endParaRPr lang="en-US" sz="2400" dirty="0">
              <a:solidFill>
                <a:schemeClr val="bg1"/>
              </a:solidFill>
            </a:endParaRPr>
          </a:p>
          <a:p>
            <a:r>
              <a:rPr lang="en-US" sz="2400" dirty="0">
                <a:solidFill>
                  <a:schemeClr val="bg1"/>
                </a:solidFill>
              </a:rPr>
              <a:t>While most had a good </a:t>
            </a:r>
          </a:p>
          <a:p>
            <a:r>
              <a:rPr lang="en-US" sz="2400" dirty="0">
                <a:solidFill>
                  <a:srgbClr val="FF0000"/>
                </a:solidFill>
              </a:rPr>
              <a:t>4/5</a:t>
            </a:r>
            <a:endParaRPr lang="en-US" sz="2400" dirty="0">
              <a:solidFill>
                <a:schemeClr val="bg1"/>
              </a:solidFill>
            </a:endParaRPr>
          </a:p>
        </p:txBody>
      </p:sp>
    </p:spTree>
    <p:extLst>
      <p:ext uri="{BB962C8B-B14F-4D97-AF65-F5344CB8AC3E}">
        <p14:creationId xmlns:p14="http://schemas.microsoft.com/office/powerpoint/2010/main" val="3171450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E96646-423E-4354-94C2-1A28227BF0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2F4A21B-80B9-40F1-8308-E0B7F0FE0B09}">
  <ds:schemaRefs>
    <ds:schemaRef ds:uri="http://schemas.microsoft.com/sharepoint/v3/contenttype/forms"/>
  </ds:schemaRefs>
</ds:datastoreItem>
</file>

<file path=customXml/itemProps3.xml><?xml version="1.0" encoding="utf-8"?>
<ds:datastoreItem xmlns:ds="http://schemas.openxmlformats.org/officeDocument/2006/customXml" ds:itemID="{0F051B7F-F45F-4FBB-974B-85B568B21B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Quotable design</Template>
  <TotalTime>703</TotalTime>
  <Words>520</Words>
  <Application>Microsoft Office PowerPoint</Application>
  <PresentationFormat>Widescreen</PresentationFormat>
  <Paragraphs>55</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Bahnschrift Light</vt:lpstr>
      <vt:lpstr>Calibri</vt:lpstr>
      <vt:lpstr>Century Gothic</vt:lpstr>
      <vt:lpstr>Wingdings 2</vt:lpstr>
      <vt:lpstr>Quotable</vt:lpstr>
      <vt:lpstr>Entrepreneurship</vt:lpstr>
      <vt:lpstr>PowerPoint Presentation</vt:lpstr>
      <vt:lpstr>In This Project, We shall analyze key traits and factors that may be deemed as skills needed for an entrepreneur.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Mbugua Oliver Maichibu,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Entrepreneurship</dc:title>
  <dc:creator>oliver mburu</dc:creator>
  <cp:lastModifiedBy>oliver mburu</cp:lastModifiedBy>
  <cp:revision>8</cp:revision>
  <dcterms:created xsi:type="dcterms:W3CDTF">2022-07-11T18:52:39Z</dcterms:created>
  <dcterms:modified xsi:type="dcterms:W3CDTF">2022-07-12T06:36:07Z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